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70" r:id="rId3"/>
    <p:sldId id="273" r:id="rId4"/>
    <p:sldId id="258" r:id="rId5"/>
    <p:sldId id="274" r:id="rId6"/>
    <p:sldId id="275" r:id="rId7"/>
    <p:sldId id="276" r:id="rId8"/>
    <p:sldId id="277" r:id="rId9"/>
    <p:sldId id="278" r:id="rId10"/>
    <p:sldId id="259" r:id="rId11"/>
    <p:sldId id="281" r:id="rId12"/>
    <p:sldId id="279" r:id="rId13"/>
    <p:sldId id="280" r:id="rId14"/>
    <p:sldId id="262" r:id="rId15"/>
    <p:sldId id="261" r:id="rId16"/>
    <p:sldId id="283" r:id="rId17"/>
    <p:sldId id="264" r:id="rId18"/>
    <p:sldId id="284" r:id="rId19"/>
    <p:sldId id="260" r:id="rId20"/>
    <p:sldId id="282" r:id="rId21"/>
  </p:sldIdLst>
  <p:sldSz cx="12192000" cy="6858000"/>
  <p:notesSz cx="6858000" cy="9144000"/>
  <p:defaultTextStyle>
    <a:defPPr>
      <a:defRPr lang="es-C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75"/>
    <p:restoredTop sz="94700"/>
  </p:normalViewPr>
  <p:slideViewPr>
    <p:cSldViewPr snapToGrid="0" snapToObjects="1">
      <p:cViewPr varScale="1">
        <p:scale>
          <a:sx n="129" d="100"/>
          <a:sy n="129" d="100"/>
        </p:scale>
        <p:origin x="80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R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1ADA78-3C7C-8642-BB27-F208ADA16B0D}" type="datetimeFigureOut">
              <a:rPr lang="es-CR" smtClean="0"/>
              <a:t>28/1/21</a:t>
            </a:fld>
            <a:endParaRPr lang="es-CR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R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R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R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FFB92B-FEFC-6B4C-AA12-1242BBBD4768}" type="slidenum">
              <a:rPr lang="es-CR" smtClean="0"/>
              <a:t>‹Nº›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8186476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b453b1761d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b453b1761d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142021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b453b1761d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b453b1761d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51179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887B7E1-1649-6C4A-8448-6802406285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MX"/>
              <a:t>Haz clic para modificar el estilo de título del patrón</a:t>
            </a:r>
            <a:endParaRPr lang="es-CR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4490EF6-4799-5543-AF8B-048CA78583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MX"/>
              <a:t>Haz clic para editar el estilo de subtítulo del patrón</a:t>
            </a:r>
            <a:endParaRPr lang="es-C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69AC05A-AC6B-BB46-B25E-F0D299C111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7A0D5-72E8-924D-8FF6-5D8EEBAD8C3F}" type="datetimeFigureOut">
              <a:rPr lang="es-CR" smtClean="0"/>
              <a:t>28/1/21</a:t>
            </a:fld>
            <a:endParaRPr lang="es-C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585549C-646B-9643-AD2B-E26AD1F4EA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06BA4F2-AB9F-C545-BE3A-6409172C3D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F295F-4A55-844C-8F87-F6D6CE23D22E}" type="slidenum">
              <a:rPr lang="es-CR" smtClean="0"/>
              <a:t>‹Nº›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18286958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D0857C0-83F2-8D47-8FD8-FDDB61F942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CR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93DD7F9-AAB4-3D43-9CFE-3AA70DB418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2DC84A8-5F89-CF4E-92AB-A5A38DEFB9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7A0D5-72E8-924D-8FF6-5D8EEBAD8C3F}" type="datetimeFigureOut">
              <a:rPr lang="es-CR" smtClean="0"/>
              <a:t>28/1/21</a:t>
            </a:fld>
            <a:endParaRPr lang="es-C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F9D04F8-699C-4449-87CC-CECE9181DB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0CFFC21-2635-CB44-99BD-913A05CFE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F295F-4A55-844C-8F87-F6D6CE23D22E}" type="slidenum">
              <a:rPr lang="es-CR" smtClean="0"/>
              <a:t>‹Nº›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13550353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FEB4441E-6F7C-7341-84CE-38A751DEE4B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MX"/>
              <a:t>Haz clic para modificar el estilo de título del patrón</a:t>
            </a:r>
            <a:endParaRPr lang="es-CR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CE42265E-FF0B-B348-B297-7E3E629638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BF929E2-8A19-B44C-A756-1D9DCE9C33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7A0D5-72E8-924D-8FF6-5D8EEBAD8C3F}" type="datetimeFigureOut">
              <a:rPr lang="es-CR" smtClean="0"/>
              <a:t>28/1/21</a:t>
            </a:fld>
            <a:endParaRPr lang="es-C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A926B66-4207-114D-8AC8-1F8ADD1EDE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727E753-731C-E84B-9E1C-E7806ECE3B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F295F-4A55-844C-8F87-F6D6CE23D22E}" type="slidenum">
              <a:rPr lang="es-CR" smtClean="0"/>
              <a:t>‹Nº›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7471605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s-CR" smtClean="0"/>
              <a:pPr/>
              <a:t>‹Nº›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24667471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BCE3C74-C41F-6941-80A4-7AC1303E5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C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DD97A98-0F66-9F40-B168-69D207D618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BCACA5C-42AE-5047-A703-FE3B638E82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7A0D5-72E8-924D-8FF6-5D8EEBAD8C3F}" type="datetimeFigureOut">
              <a:rPr lang="es-CR" smtClean="0"/>
              <a:t>28/1/21</a:t>
            </a:fld>
            <a:endParaRPr lang="es-C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5D14544-EACE-3B42-BA15-FEF0272AF9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32C4F8B-67DF-8744-8FBC-972EA83AF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F295F-4A55-844C-8F87-F6D6CE23D22E}" type="slidenum">
              <a:rPr lang="es-CR" smtClean="0"/>
              <a:t>‹Nº›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40826394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DCBCC2-CE79-F64F-B885-B1D5594C2B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MX"/>
              <a:t>Haz clic para modificar el estilo de título del patrón</a:t>
            </a:r>
            <a:endParaRPr lang="es-C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561CE57-C96D-5144-A2B4-76BB412EF1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23D64C9-7C21-AF44-8553-5FA8F40CD1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7A0D5-72E8-924D-8FF6-5D8EEBAD8C3F}" type="datetimeFigureOut">
              <a:rPr lang="es-CR" smtClean="0"/>
              <a:t>28/1/21</a:t>
            </a:fld>
            <a:endParaRPr lang="es-C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34BB6D6-CB5B-8246-842D-404BFC7DBF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C6F0426-1BF5-1A43-965B-C0817959D3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F295F-4A55-844C-8F87-F6D6CE23D22E}" type="slidenum">
              <a:rPr lang="es-CR" smtClean="0"/>
              <a:t>‹Nº›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17694924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686A11-6221-FC41-94E0-190011037E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C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E46EF8C-2AAC-5145-9E99-389426FFAF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R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D092BC81-FA83-6147-BE7A-9B0FB10059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R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AF981881-7073-BF41-B0AF-7521C60EFE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7A0D5-72E8-924D-8FF6-5D8EEBAD8C3F}" type="datetimeFigureOut">
              <a:rPr lang="es-CR" smtClean="0"/>
              <a:t>28/1/21</a:t>
            </a:fld>
            <a:endParaRPr lang="es-CR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CF33C31-8623-B349-8918-DF78EC547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AAFB9EB-5C98-F54B-8205-A2C9811EE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F295F-4A55-844C-8F87-F6D6CE23D22E}" type="slidenum">
              <a:rPr lang="es-CR" smtClean="0"/>
              <a:t>‹Nº›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41764913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F0DABA-7D95-0945-8289-DCEC9A8878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MX"/>
              <a:t>Haz clic para modificar el estilo de título del patrón</a:t>
            </a:r>
            <a:endParaRPr lang="es-C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720E295-6AC5-E140-89EA-BF635BF25F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3506162-8EE2-F845-893A-83C49298BD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R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EF013C3B-4AC6-1042-9F16-E525DEAC9E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0E0F475F-F7F9-2942-B7A3-C4B3BB3140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R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97AB8319-FFB0-3047-A16A-4719B70A64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7A0D5-72E8-924D-8FF6-5D8EEBAD8C3F}" type="datetimeFigureOut">
              <a:rPr lang="es-CR" smtClean="0"/>
              <a:t>28/1/21</a:t>
            </a:fld>
            <a:endParaRPr lang="es-CR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C3BFDDDE-9760-F742-9634-C3B2ACAF0A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8F1E58E2-5368-6F4B-95FD-0FF3FB1434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F295F-4A55-844C-8F87-F6D6CE23D22E}" type="slidenum">
              <a:rPr lang="es-CR" smtClean="0"/>
              <a:t>‹Nº›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1205358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B97D9C-8342-FA4C-9995-AF9AE74D0C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CR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F4276E77-67FE-A24D-9AF0-3DFE96A5EE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7A0D5-72E8-924D-8FF6-5D8EEBAD8C3F}" type="datetimeFigureOut">
              <a:rPr lang="es-CR" smtClean="0"/>
              <a:t>28/1/21</a:t>
            </a:fld>
            <a:endParaRPr lang="es-CR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95FC8E43-D365-0842-8043-AE5E60655B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A00695AD-5C54-FB45-A6C8-98DA26E363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F295F-4A55-844C-8F87-F6D6CE23D22E}" type="slidenum">
              <a:rPr lang="es-CR" smtClean="0"/>
              <a:t>‹Nº›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2245010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2AE100A3-0954-9347-86C2-9BC7FAED1C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7A0D5-72E8-924D-8FF6-5D8EEBAD8C3F}" type="datetimeFigureOut">
              <a:rPr lang="es-CR" smtClean="0"/>
              <a:t>28/1/21</a:t>
            </a:fld>
            <a:endParaRPr lang="es-CR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3E7DFE40-D294-D349-824B-10D608897E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B4F0747-CFE4-554F-90F7-B639C874B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F295F-4A55-844C-8F87-F6D6CE23D22E}" type="slidenum">
              <a:rPr lang="es-CR" smtClean="0"/>
              <a:t>‹Nº›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30142046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697426-FF9D-844C-AEF0-12553AD4FE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  <a:endParaRPr lang="es-C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128455A-C22E-7D41-A0E8-7B976B07C2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R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1659F949-A9E6-584B-8683-A0F68BFA7C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C310EEA-7CE1-604C-92DB-CDCC035E0B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7A0D5-72E8-924D-8FF6-5D8EEBAD8C3F}" type="datetimeFigureOut">
              <a:rPr lang="es-CR" smtClean="0"/>
              <a:t>28/1/21</a:t>
            </a:fld>
            <a:endParaRPr lang="es-CR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88A87B0-4F8A-5047-922C-9C45C38C69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0EFF9D4-CEAC-6A42-8E77-3C6A22B90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F295F-4A55-844C-8F87-F6D6CE23D22E}" type="slidenum">
              <a:rPr lang="es-CR" smtClean="0"/>
              <a:t>‹Nº›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4863272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EA2206-792A-6F47-A60C-69C43D657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  <a:endParaRPr lang="es-CR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4C5533E1-8446-7749-95BF-56D3CB37FB2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R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A20B372-9D5E-844E-8134-A261226AB3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CE09742-3238-4649-9518-AFEA0D5721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7A0D5-72E8-924D-8FF6-5D8EEBAD8C3F}" type="datetimeFigureOut">
              <a:rPr lang="es-CR" smtClean="0"/>
              <a:t>28/1/21</a:t>
            </a:fld>
            <a:endParaRPr lang="es-CR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DF69AB6-21D3-FA44-968C-AEFDFD7892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8F1195F-C4B0-7E4D-BB1F-D5BEA2CC3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F295F-4A55-844C-8F87-F6D6CE23D22E}" type="slidenum">
              <a:rPr lang="es-CR" smtClean="0"/>
              <a:t>‹Nº›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35008847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16904FEB-5FFF-6248-9116-CDCB020ED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MX"/>
              <a:t>Haz clic para modificar el estilo de título del patrón</a:t>
            </a:r>
            <a:endParaRPr lang="es-C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AB4B35C-2A03-B34E-B232-ED839E5C3F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593E0FF-429D-6346-86DC-854ABF5E1D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E7A0D5-72E8-924D-8FF6-5D8EEBAD8C3F}" type="datetimeFigureOut">
              <a:rPr lang="es-CR" smtClean="0"/>
              <a:t>28/1/21</a:t>
            </a:fld>
            <a:endParaRPr lang="es-C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2AD0268-1878-AE43-AE95-D540FAEF11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7A9E00B-935B-6A42-BD7F-F754FEF75A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EF295F-4A55-844C-8F87-F6D6CE23D22E}" type="slidenum">
              <a:rPr lang="es-CR" smtClean="0"/>
              <a:t>‹Nº›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33900067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theagileadmin.com/what-is-devops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blog.chef.io/what-devops-means-to-me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BCE922-89FE-6E48-9BB1-54C5B7D3FBA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CR"/>
              <a:t>Fundamentos de DevOps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366CD86-1EB7-A240-99AD-FD763BA4EC5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CR"/>
              <a:t>Universidad Creativa</a:t>
            </a:r>
          </a:p>
        </p:txBody>
      </p:sp>
    </p:spTree>
    <p:extLst>
      <p:ext uri="{BB962C8B-B14F-4D97-AF65-F5344CB8AC3E}">
        <p14:creationId xmlns:p14="http://schemas.microsoft.com/office/powerpoint/2010/main" val="13629356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11C178F7-AFE6-9146-9646-D428D71B18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9136" y="2755159"/>
            <a:ext cx="4052395" cy="3997738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2CD0891-C884-7448-B2E7-EAC246FC3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/>
              <a:t>DevOps Foundations: CI/CD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CCDA018-8EEE-6241-954F-9D95281E8C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R"/>
              <a:t>Continuous Integration: es la construcción y prueba (unitarias, cobertura, análisis de código) automática del código de la aplicación frecuentemente, idealmente en cada commit o cambio que se haga sobre la base del código.</a:t>
            </a:r>
          </a:p>
          <a:p>
            <a:endParaRPr lang="es-CR"/>
          </a:p>
          <a:p>
            <a:pPr marL="0" indent="0">
              <a:buNone/>
            </a:pPr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35676228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CD0891-C884-7448-B2E7-EAC246FC3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/>
              <a:t>DevOps Foundations: CI/CD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CCDA018-8EEE-6241-954F-9D95281E8C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R"/>
          </a:p>
          <a:p>
            <a:pPr marL="0" indent="0">
              <a:buNone/>
            </a:pPr>
            <a:endParaRPr lang="es-CR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5FE3177-F377-A340-9145-7E202604DD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4766" y="1956894"/>
            <a:ext cx="8347664" cy="3455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0887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EC9B26D3-0BF9-D74E-AD2D-85A4A83213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7989" y="2922084"/>
            <a:ext cx="7315197" cy="3770487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2CD0891-C884-7448-B2E7-EAC246FC3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/>
              <a:t>DevOps Foundations: CI/CD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CCDA018-8EEE-6241-954F-9D95281E8C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R" dirty="0"/>
              <a:t>Continuous Delivery: es construir y desplegar cada cambio a un ambiente similar a producción y realizar pruebas automatizadas de integración y aceptación.</a:t>
            </a:r>
          </a:p>
          <a:p>
            <a:endParaRPr lang="es-CR" dirty="0"/>
          </a:p>
          <a:p>
            <a:pPr marL="0" indent="0">
              <a:buNone/>
            </a:pPr>
            <a:endParaRPr lang="es-CR" dirty="0"/>
          </a:p>
        </p:txBody>
      </p:sp>
    </p:spTree>
    <p:extLst>
      <p:ext uri="{BB962C8B-B14F-4D97-AF65-F5344CB8AC3E}">
        <p14:creationId xmlns:p14="http://schemas.microsoft.com/office/powerpoint/2010/main" val="32103433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AA7768C3-3FF7-0B4E-A9BB-720E4E0E47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1989" y="2167280"/>
            <a:ext cx="7768021" cy="4405354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2CD0891-C884-7448-B2E7-EAC246FC3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/>
              <a:t>DevOps Foundations: CI/CD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CCDA018-8EEE-6241-954F-9D95281E8C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R" dirty="0"/>
              <a:t>Continuous Deployment</a:t>
            </a:r>
          </a:p>
          <a:p>
            <a:endParaRPr lang="es-CR" dirty="0"/>
          </a:p>
          <a:p>
            <a:pPr marL="0" indent="0">
              <a:buNone/>
            </a:pPr>
            <a:endParaRPr lang="es-CR" dirty="0"/>
          </a:p>
        </p:txBody>
      </p:sp>
    </p:spTree>
    <p:extLst>
      <p:ext uri="{BB962C8B-B14F-4D97-AF65-F5344CB8AC3E}">
        <p14:creationId xmlns:p14="http://schemas.microsoft.com/office/powerpoint/2010/main" val="28952470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D184F6-EBD6-0C4B-98C3-AC842AA58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/>
              <a:t>DevOps Foundations: Infrastructure as Code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DE973C8-A661-3A4B-9C9B-ADCFCF3FE3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R"/>
              <a:t>IaC:  es un aprovicionamiento y gestión de la infraestructura y servicios a través del uso de código fuente.</a:t>
            </a:r>
          </a:p>
          <a:p>
            <a:pPr lvl="1"/>
            <a:r>
              <a:rPr lang="es-CR"/>
              <a:t>Rapidez </a:t>
            </a:r>
          </a:p>
          <a:p>
            <a:pPr lvl="1"/>
            <a:r>
              <a:rPr lang="es-CR"/>
              <a:t>Automatización</a:t>
            </a:r>
          </a:p>
          <a:p>
            <a:pPr lvl="1"/>
            <a:r>
              <a:rPr lang="es-CR"/>
              <a:t>Estandarización</a:t>
            </a:r>
          </a:p>
          <a:p>
            <a:pPr lvl="1"/>
            <a:r>
              <a:rPr lang="es-CR"/>
              <a:t>Minimización de riesgos.</a:t>
            </a:r>
          </a:p>
          <a:p>
            <a:pPr lvl="1"/>
            <a:r>
              <a:rPr lang="es-CR"/>
              <a:t>Reduce costos.</a:t>
            </a:r>
          </a:p>
          <a:p>
            <a:pPr lvl="1"/>
            <a:endParaRPr lang="es-CR"/>
          </a:p>
          <a:p>
            <a:pPr lvl="1"/>
            <a:endParaRPr lang="es-CR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B28D922-6319-8742-8591-29C6476063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4156" y="2647149"/>
            <a:ext cx="4574756" cy="3664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6482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199CCF3-4F9D-4F44-AC57-256673583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/>
              <a:t>DevOps Foundations: DevSecOps</a:t>
            </a:r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E830B529-BA72-E14A-9BC5-19E9158873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025650"/>
            <a:ext cx="5105400" cy="280670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02E8A282-BA1A-5948-9661-BDE02CA50F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2750" y="1549400"/>
            <a:ext cx="4813300" cy="375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2340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199CCF3-4F9D-4F44-AC57-256673583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DevOps Foundations: DevSecOps</a:t>
            </a:r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8EB7EFF0-A2D6-CF47-85A2-EE5F35E256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s-CR" b="1" dirty="0"/>
              <a:t>Seguridad del entorno y de los datos:</a:t>
            </a:r>
          </a:p>
          <a:p>
            <a:r>
              <a:rPr lang="es-CR" dirty="0"/>
              <a:t>Estandarice y automatice el entorno.</a:t>
            </a:r>
          </a:p>
          <a:p>
            <a:r>
              <a:rPr lang="es-CR" dirty="0"/>
              <a:t>Centralice la identidad del usuario y las funciones de control de acceso.</a:t>
            </a:r>
          </a:p>
          <a:p>
            <a:r>
              <a:rPr lang="es-CR" dirty="0"/>
              <a:t>Aísle los contenedores que ejecutan microservicios unos de otros y de la red.</a:t>
            </a:r>
          </a:p>
          <a:p>
            <a:r>
              <a:rPr lang="es-CR" dirty="0"/>
              <a:t>Cifre los datos entre las aplicaciones y los servicios.</a:t>
            </a:r>
          </a:p>
          <a:p>
            <a:r>
              <a:rPr lang="es-CR" dirty="0"/>
              <a:t>Introduzca puertas de enlace de API seguras.</a:t>
            </a:r>
          </a:p>
          <a:p>
            <a:endParaRPr lang="es-CR" b="1" dirty="0"/>
          </a:p>
          <a:p>
            <a:pPr marL="0" indent="0">
              <a:buNone/>
            </a:pPr>
            <a:r>
              <a:rPr lang="es-CR" b="1" dirty="0"/>
              <a:t>Seguridad del proceso de CI/CD:</a:t>
            </a:r>
          </a:p>
          <a:p>
            <a:r>
              <a:rPr lang="es-CR" dirty="0"/>
              <a:t>Integre escáneres de seguridad para los contenedores.</a:t>
            </a:r>
          </a:p>
          <a:p>
            <a:r>
              <a:rPr lang="es-CR" dirty="0"/>
              <a:t>Automatice las pruebas de seguridad en el proceso de CI.</a:t>
            </a:r>
          </a:p>
          <a:p>
            <a:r>
              <a:rPr lang="es-CR" dirty="0"/>
              <a:t>Agregue pruebas automatizadas para las funciones de seguridad en el proceso de pruebas de aceptación.</a:t>
            </a:r>
          </a:p>
          <a:p>
            <a:r>
              <a:rPr lang="es-CR" dirty="0"/>
              <a:t>Automatice las actualizaciones de seguridad, como los parches para los puntos vulnerables conocidos.</a:t>
            </a:r>
          </a:p>
          <a:p>
            <a:r>
              <a:rPr lang="es-CR" dirty="0"/>
              <a:t>Automatice las funciones de gestión de configuración de los sistemas y los servicios.</a:t>
            </a:r>
          </a:p>
          <a:p>
            <a:endParaRPr lang="es-CR" b="1" dirty="0"/>
          </a:p>
          <a:p>
            <a:endParaRPr lang="es-CR" b="1" dirty="0"/>
          </a:p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1072624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CC6A23A-448E-0942-9C58-4D920AF9E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DevOps Foundations: Ingeniería de la Confiabilidad.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E88869F-E861-9F44-84D9-3876A7B88C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CR" dirty="0"/>
              <a:t>Mean Time to Recovery (MTTR): que tan rápido un servicio puede recobrarse de un fallo y restablercer el servicio. (&lt; 1h en High performance).</a:t>
            </a:r>
          </a:p>
          <a:p>
            <a:endParaRPr lang="es-CR" dirty="0"/>
          </a:p>
          <a:p>
            <a:r>
              <a:rPr lang="es-CR" dirty="0"/>
              <a:t>Mean Time Between Failures (MTBF): el tiempo promedio entre fallos del sistema.</a:t>
            </a:r>
          </a:p>
          <a:p>
            <a:endParaRPr lang="es-CR" dirty="0"/>
          </a:p>
          <a:p>
            <a:r>
              <a:rPr lang="es-CR" dirty="0"/>
              <a:t>Diseñado para operar:  Diseñar la aplicación/infraestructura para hacerla resiliente y a prueba de fallos. (12 factor apps).</a:t>
            </a:r>
          </a:p>
          <a:p>
            <a:pPr lvl="1"/>
            <a:r>
              <a:rPr lang="es-CR" dirty="0"/>
              <a:t>Todo sistema va a fallar, la idea es estar preparados para responder rápidamente a esos fallos.</a:t>
            </a:r>
          </a:p>
          <a:p>
            <a:pPr lvl="1"/>
            <a:r>
              <a:rPr lang="es-CR" dirty="0"/>
              <a:t>Encontrar los problemas antes de que pasen.</a:t>
            </a:r>
          </a:p>
        </p:txBody>
      </p:sp>
    </p:spTree>
    <p:extLst>
      <p:ext uri="{BB962C8B-B14F-4D97-AF65-F5344CB8AC3E}">
        <p14:creationId xmlns:p14="http://schemas.microsoft.com/office/powerpoint/2010/main" val="36436821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CC6A23A-448E-0942-9C58-4D920AF9E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DevOps Foundations: Ingeniería de la Confiabilidad.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E88869F-E861-9F44-84D9-3876A7B88C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CR" dirty="0"/>
              <a:t>Operado para diseñar: La operación retroalimenta el diseño/desarrollo.</a:t>
            </a:r>
          </a:p>
          <a:p>
            <a:pPr lvl="1"/>
            <a:r>
              <a:rPr lang="es-CR" dirty="0"/>
              <a:t>Bitácoras</a:t>
            </a:r>
          </a:p>
          <a:p>
            <a:pPr lvl="2"/>
            <a:r>
              <a:rPr lang="es-CR" dirty="0"/>
              <a:t>Salidas de programas</a:t>
            </a:r>
          </a:p>
          <a:p>
            <a:pPr lvl="2"/>
            <a:r>
              <a:rPr lang="es-CR" dirty="0"/>
              <a:t>Tablas</a:t>
            </a:r>
          </a:p>
          <a:p>
            <a:pPr lvl="2"/>
            <a:r>
              <a:rPr lang="es-CR" dirty="0"/>
              <a:t>Archivos</a:t>
            </a:r>
          </a:p>
          <a:p>
            <a:pPr lvl="1"/>
            <a:r>
              <a:rPr lang="es-CR" dirty="0"/>
              <a:t>Monitoreo.</a:t>
            </a:r>
          </a:p>
          <a:p>
            <a:pPr lvl="2"/>
            <a:r>
              <a:rPr lang="es-CR" dirty="0"/>
              <a:t>Desempeño del sistema</a:t>
            </a:r>
          </a:p>
          <a:p>
            <a:pPr lvl="2"/>
            <a:r>
              <a:rPr lang="es-CR" dirty="0"/>
              <a:t>Uptime</a:t>
            </a:r>
          </a:p>
          <a:p>
            <a:pPr lvl="2"/>
            <a:r>
              <a:rPr lang="es-CR" dirty="0"/>
              <a:t>Metricas del software</a:t>
            </a:r>
          </a:p>
          <a:p>
            <a:pPr lvl="2"/>
            <a:r>
              <a:rPr lang="es-CR" dirty="0"/>
              <a:t>Seguridad.</a:t>
            </a:r>
          </a:p>
          <a:p>
            <a:pPr lvl="1"/>
            <a:r>
              <a:rPr lang="es-CR" dirty="0"/>
              <a:t>Métricas.</a:t>
            </a:r>
          </a:p>
          <a:p>
            <a:pPr lvl="2"/>
            <a:r>
              <a:rPr lang="es-CR" dirty="0"/>
              <a:t>Componentes de software</a:t>
            </a:r>
          </a:p>
          <a:p>
            <a:pPr lvl="2"/>
            <a:r>
              <a:rPr lang="es-CR" dirty="0"/>
              <a:t>Métricas del sistema</a:t>
            </a:r>
          </a:p>
          <a:p>
            <a:pPr lvl="2"/>
            <a:r>
              <a:rPr lang="es-CR" dirty="0"/>
              <a:t>Métricas del software.</a:t>
            </a:r>
          </a:p>
          <a:p>
            <a:pPr marL="0" indent="0">
              <a:buNone/>
            </a:pPr>
            <a:endParaRPr lang="es-CR" dirty="0"/>
          </a:p>
        </p:txBody>
      </p:sp>
    </p:spTree>
    <p:extLst>
      <p:ext uri="{BB962C8B-B14F-4D97-AF65-F5344CB8AC3E}">
        <p14:creationId xmlns:p14="http://schemas.microsoft.com/office/powerpoint/2010/main" val="32313033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A98577-E3E1-834D-83FF-14496E5BF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/>
              <a:t>DevOps Foundations: Lean and Agile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9806507-72C1-8841-A989-9FC0865691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s-CR" b="1" dirty="0"/>
              <a:t>Manifiesto por el Desarrollo Ágil del Software.</a:t>
            </a:r>
          </a:p>
          <a:p>
            <a:pPr marL="0" indent="0" algn="ctr">
              <a:buNone/>
            </a:pPr>
            <a:endParaRPr lang="es-CR" sz="700" dirty="0"/>
          </a:p>
          <a:p>
            <a:pPr marL="0" indent="0">
              <a:buNone/>
            </a:pPr>
            <a:r>
              <a:rPr lang="es-CR" sz="2400" dirty="0"/>
              <a:t>Estamos descubriendo formas mejores de desarrollar software tanto por nuestra propia experiencia como ayudando a terceros. A través de este trabajo hemos aprendido a valorar:</a:t>
            </a:r>
          </a:p>
          <a:p>
            <a:pPr marL="0" indent="0">
              <a:buNone/>
            </a:pPr>
            <a:endParaRPr lang="es-CR" sz="2400" dirty="0"/>
          </a:p>
          <a:p>
            <a:pPr marL="457200" lvl="1" indent="0">
              <a:buNone/>
            </a:pPr>
            <a:r>
              <a:rPr lang="es-CR" sz="3000" b="1" dirty="0"/>
              <a:t>- Individuos e interacciones </a:t>
            </a:r>
            <a:r>
              <a:rPr lang="es-CR" sz="3000" dirty="0"/>
              <a:t>sobre procesos y herramientas</a:t>
            </a:r>
            <a:br>
              <a:rPr lang="es-CR" sz="3000" b="1" dirty="0"/>
            </a:br>
            <a:r>
              <a:rPr lang="es-CR" sz="3000" b="1" dirty="0"/>
              <a:t>- Software funcionando </a:t>
            </a:r>
            <a:r>
              <a:rPr lang="es-CR" sz="3000" dirty="0"/>
              <a:t>sobre documentación extensiva</a:t>
            </a:r>
            <a:br>
              <a:rPr lang="es-CR" sz="3000" b="1" dirty="0"/>
            </a:br>
            <a:r>
              <a:rPr lang="es-CR" sz="3000" b="1" dirty="0"/>
              <a:t>- Colaboración con el cliente </a:t>
            </a:r>
            <a:r>
              <a:rPr lang="es-CR" sz="3000" dirty="0"/>
              <a:t>sobre negociación contractual</a:t>
            </a:r>
            <a:br>
              <a:rPr lang="es-CR" sz="3000" b="1" dirty="0"/>
            </a:br>
            <a:r>
              <a:rPr lang="es-CR" sz="3000" b="1" dirty="0"/>
              <a:t>- Respuesta ante el cambio </a:t>
            </a:r>
            <a:r>
              <a:rPr lang="es-CR" sz="3000" dirty="0"/>
              <a:t>sobre seguir un plan</a:t>
            </a:r>
          </a:p>
          <a:p>
            <a:pPr marL="0" indent="0">
              <a:buNone/>
            </a:pPr>
            <a:endParaRPr lang="es-CR" sz="2400" dirty="0"/>
          </a:p>
          <a:p>
            <a:pPr marL="0" indent="0">
              <a:buNone/>
            </a:pPr>
            <a:r>
              <a:rPr lang="es-CR" sz="2400" dirty="0"/>
              <a:t>Esto es, aunque valoramos los elementos de la derecha, valoramos más los de la izquierda.</a:t>
            </a:r>
          </a:p>
          <a:p>
            <a:endParaRPr lang="es-CR" dirty="0"/>
          </a:p>
        </p:txBody>
      </p:sp>
    </p:spTree>
    <p:extLst>
      <p:ext uri="{BB962C8B-B14F-4D97-AF65-F5344CB8AC3E}">
        <p14:creationId xmlns:p14="http://schemas.microsoft.com/office/powerpoint/2010/main" val="5684953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/>
              <a:t>DevOps</a:t>
            </a:r>
            <a:endParaRPr dirty="0"/>
          </a:p>
        </p:txBody>
      </p:sp>
      <p:sp>
        <p:nvSpPr>
          <p:cNvPr id="142" name="Google Shape;142;p27"/>
          <p:cNvSpPr txBox="1">
            <a:spLocks noGrp="1"/>
          </p:cNvSpPr>
          <p:nvPr>
            <p:ph type="body" idx="1"/>
          </p:nvPr>
        </p:nvSpPr>
        <p:spPr>
          <a:xfrm>
            <a:off x="415600" y="1289033"/>
            <a:ext cx="11360800" cy="4975600"/>
          </a:xfrm>
          <a:prstGeom prst="rect">
            <a:avLst/>
          </a:prstGeom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" b="1" dirty="0"/>
              <a:t>“DevOps is the practice of operations and development engineers participating together in the entire service lifecycle, from design through the development process to production support.”</a:t>
            </a:r>
            <a:endParaRPr b="1" dirty="0"/>
          </a:p>
          <a:p>
            <a:pPr>
              <a:lnSpc>
                <a:spcPct val="100000"/>
              </a:lnSpc>
              <a:buChar char="-"/>
            </a:pPr>
            <a:r>
              <a:rPr lang="en" u="sng" dirty="0">
                <a:solidFill>
                  <a:schemeClr val="hlink"/>
                </a:solidFill>
                <a:hlinkClick r:id="rId3"/>
              </a:rPr>
              <a:t>https://theagileadmin.com/what-is-devops/</a:t>
            </a:r>
            <a:endParaRPr dirty="0"/>
          </a:p>
          <a:p>
            <a:pPr marL="0" indent="0">
              <a:lnSpc>
                <a:spcPct val="100000"/>
              </a:lnSpc>
              <a:buNone/>
            </a:pPr>
            <a:endParaRPr b="1" dirty="0">
              <a:solidFill>
                <a:srgbClr val="4A86E8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" b="1" dirty="0">
                <a:solidFill>
                  <a:srgbClr val="000000"/>
                </a:solidFill>
              </a:rPr>
              <a:t>Valores:</a:t>
            </a:r>
            <a:endParaRPr b="1" dirty="0">
              <a:solidFill>
                <a:srgbClr val="000000"/>
              </a:solidFill>
            </a:endParaRPr>
          </a:p>
          <a:p>
            <a:pPr marL="1219170" indent="0">
              <a:lnSpc>
                <a:spcPct val="100000"/>
              </a:lnSpc>
              <a:buNone/>
            </a:pPr>
            <a:r>
              <a:rPr lang="en" b="1" dirty="0">
                <a:solidFill>
                  <a:srgbClr val="4A86E8"/>
                </a:solidFill>
              </a:rPr>
              <a:t>C</a:t>
            </a:r>
            <a:r>
              <a:rPr lang="en" dirty="0"/>
              <a:t>ulture: Personas y </a:t>
            </a:r>
            <a:r>
              <a:rPr lang="es-ES_tradnl" dirty="0"/>
              <a:t>procesos</a:t>
            </a:r>
            <a:r>
              <a:rPr lang="en" dirty="0"/>
              <a:t> primero.</a:t>
            </a:r>
            <a:endParaRPr dirty="0"/>
          </a:p>
          <a:p>
            <a:pPr marL="1219170" indent="0">
              <a:lnSpc>
                <a:spcPct val="100000"/>
              </a:lnSpc>
              <a:buNone/>
            </a:pPr>
            <a:r>
              <a:rPr lang="en" b="1" dirty="0">
                <a:solidFill>
                  <a:srgbClr val="4A86E8"/>
                </a:solidFill>
              </a:rPr>
              <a:t>A</a:t>
            </a:r>
            <a:r>
              <a:rPr lang="en" dirty="0"/>
              <a:t>utomation: Automatización de procesos y sistemas.</a:t>
            </a:r>
            <a:endParaRPr dirty="0"/>
          </a:p>
          <a:p>
            <a:pPr marL="1219170" indent="0">
              <a:lnSpc>
                <a:spcPct val="100000"/>
              </a:lnSpc>
              <a:buNone/>
            </a:pPr>
            <a:r>
              <a:rPr lang="en" b="1" dirty="0">
                <a:solidFill>
                  <a:srgbClr val="4A86E8"/>
                </a:solidFill>
              </a:rPr>
              <a:t>M</a:t>
            </a:r>
            <a:r>
              <a:rPr lang="en" dirty="0"/>
              <a:t>easurement: Si no se puede medir, no se puede mejorar, métricas.</a:t>
            </a:r>
            <a:endParaRPr dirty="0"/>
          </a:p>
          <a:p>
            <a:pPr marL="1219170" indent="0">
              <a:lnSpc>
                <a:spcPct val="100000"/>
              </a:lnSpc>
              <a:buNone/>
            </a:pPr>
            <a:r>
              <a:rPr lang="en" b="1" dirty="0">
                <a:solidFill>
                  <a:srgbClr val="4A86E8"/>
                </a:solidFill>
              </a:rPr>
              <a:t>S</a:t>
            </a:r>
            <a:r>
              <a:rPr lang="en" dirty="0"/>
              <a:t>haring: </a:t>
            </a:r>
            <a:r>
              <a:rPr lang="es-ES_tradnl" dirty="0"/>
              <a:t>Colaboración</a:t>
            </a:r>
            <a:r>
              <a:rPr lang="en" dirty="0"/>
              <a:t>. </a:t>
            </a:r>
            <a:r>
              <a:rPr lang="en" dirty="0" err="1"/>
              <a:t>compartir</a:t>
            </a:r>
            <a:r>
              <a:rPr lang="en" dirty="0"/>
              <a:t> ideas, </a:t>
            </a:r>
            <a:r>
              <a:rPr lang="en" dirty="0" err="1"/>
              <a:t>problemas</a:t>
            </a:r>
            <a:r>
              <a:rPr lang="en" dirty="0"/>
              <a:t>, </a:t>
            </a:r>
            <a:r>
              <a:rPr lang="en" dirty="0" err="1"/>
              <a:t>soluciones</a:t>
            </a:r>
            <a:r>
              <a:rPr lang="en" dirty="0"/>
              <a:t>.</a:t>
            </a:r>
            <a:endParaRPr dirty="0"/>
          </a:p>
          <a:p>
            <a:pPr marL="1219170" indent="0">
              <a:lnSpc>
                <a:spcPct val="100000"/>
              </a:lnSpc>
              <a:buNone/>
            </a:pPr>
            <a:endParaRPr sz="1050" dirty="0"/>
          </a:p>
          <a:p>
            <a:pPr>
              <a:lnSpc>
                <a:spcPct val="100000"/>
              </a:lnSpc>
              <a:buChar char="-"/>
            </a:pPr>
            <a:r>
              <a:rPr lang="en" u="sng" dirty="0">
                <a:solidFill>
                  <a:schemeClr val="hlink"/>
                </a:solidFill>
                <a:hlinkClick r:id="rId4"/>
              </a:rPr>
              <a:t>https://blog.chef.io/what-devops-means-to-me</a:t>
            </a:r>
            <a:endParaRPr dirty="0"/>
          </a:p>
          <a:p>
            <a:pPr indent="0">
              <a:lnSpc>
                <a:spcPct val="100000"/>
              </a:lnSpc>
              <a:spcBef>
                <a:spcPts val="2133"/>
              </a:spcBef>
              <a:buNone/>
            </a:pPr>
            <a:endParaRPr dirty="0"/>
          </a:p>
          <a:p>
            <a:pPr indent="0">
              <a:lnSpc>
                <a:spcPct val="100000"/>
              </a:lnSpc>
              <a:spcBef>
                <a:spcPts val="2133"/>
              </a:spcBef>
              <a:buNone/>
            </a:pPr>
            <a:endParaRPr dirty="0"/>
          </a:p>
          <a:p>
            <a:pPr marL="0" indent="0">
              <a:lnSpc>
                <a:spcPct val="100000"/>
              </a:lnSpc>
              <a:spcBef>
                <a:spcPts val="2133"/>
              </a:spcBef>
              <a:buNone/>
            </a:pPr>
            <a:endParaRPr dirty="0"/>
          </a:p>
          <a:p>
            <a:pPr marL="0" indent="0">
              <a:spcBef>
                <a:spcPts val="2133"/>
              </a:spcBef>
              <a:buNone/>
            </a:pPr>
            <a:endParaRPr dirty="0"/>
          </a:p>
          <a:p>
            <a:pPr marL="0" indent="0">
              <a:spcBef>
                <a:spcPts val="2133"/>
              </a:spcBef>
              <a:spcAft>
                <a:spcPts val="2133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044595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557C11-BBE3-BA49-A4CA-0B358B68D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_tradnl" dirty="0"/>
              <a:t>Iterativo vs Cascada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364CC80-51ED-744C-9035-655CDCDBA5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_tradnl"/>
          </a:p>
        </p:txBody>
      </p:sp>
      <p:pic>
        <p:nvPicPr>
          <p:cNvPr id="1026" name="Picture 2" descr="Agile vs. Waterfall | Software Development Methodologies">
            <a:extLst>
              <a:ext uri="{FF2B5EF4-FFF2-40B4-BE49-F238E27FC236}">
                <a16:creationId xmlns:a16="http://schemas.microsoft.com/office/drawing/2014/main" id="{75F7E75B-5216-1441-9612-7564AB4FC2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6482" y="1623532"/>
            <a:ext cx="7959035" cy="4755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07376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0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¿Que no es DevOps</a:t>
            </a:r>
            <a:endParaRPr/>
          </a:p>
        </p:txBody>
      </p:sp>
      <p:sp>
        <p:nvSpPr>
          <p:cNvPr id="160" name="Google Shape;160;p30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La combinación simple de Development (desarrollo) &amp; Operations (operaciones).</a:t>
            </a:r>
            <a:endParaRPr/>
          </a:p>
          <a:p>
            <a:r>
              <a:rPr lang="en"/>
              <a:t>Un equipo de operaciones.</a:t>
            </a:r>
            <a:endParaRPr/>
          </a:p>
          <a:p>
            <a:r>
              <a:rPr lang="en"/>
              <a:t>Solo automatizar</a:t>
            </a:r>
            <a:endParaRPr/>
          </a:p>
          <a:p>
            <a:r>
              <a:rPr lang="en"/>
              <a:t>Un plan, es una reacción</a:t>
            </a:r>
            <a:endParaRPr/>
          </a:p>
          <a:p>
            <a:r>
              <a:rPr lang="en"/>
              <a:t>Un título de trabajo o puesto.</a:t>
            </a:r>
            <a:endParaRPr/>
          </a:p>
          <a:p>
            <a:r>
              <a:rPr lang="en"/>
              <a:t>Una categoría de herramientas.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8751376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03EF0B-410B-754B-83EF-D4DBE2BAE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/>
              <a:t>DevOps: The Three ways</a:t>
            </a:r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78BF4A87-AAD4-B840-AAFE-A69DFB41E2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R" dirty="0"/>
              <a:t>System Thinking: Énfasis del desempeño de todo el sistema.</a:t>
            </a:r>
          </a:p>
          <a:p>
            <a:endParaRPr lang="es-CR" dirty="0"/>
          </a:p>
          <a:p>
            <a:endParaRPr lang="es-CR" b="1"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3B79B0FF-6250-8D48-9F7B-768421CF17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2787" y="2380266"/>
            <a:ext cx="7987862" cy="3931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0753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03EF0B-410B-754B-83EF-D4DBE2BAE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/>
              <a:t>DevOps: The Three ways</a:t>
            </a:r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78BF4A87-AAD4-B840-AAFE-A69DFB41E2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R"/>
              <a:t>Amplificar los ciclos de retroalimentación</a:t>
            </a:r>
          </a:p>
          <a:p>
            <a:endParaRPr lang="es-CR"/>
          </a:p>
          <a:p>
            <a:endParaRPr lang="es-CR" b="1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47D4E9F2-8590-6449-A9E8-D6C1347FBC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332" y="2692101"/>
            <a:ext cx="3645883" cy="2780916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F9F39D3A-684E-644D-8ED5-2C3DF51D2C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0215" y="2891619"/>
            <a:ext cx="7679394" cy="2381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5419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03EF0B-410B-754B-83EF-D4DBE2BAE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/>
              <a:t>DevOps: The Three ways</a:t>
            </a:r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78BF4A87-AAD4-B840-AAFE-A69DFB41E2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R"/>
              <a:t>Experimentación Continua: tomar riesgos y aprender de los fallos.  La la práctica (y la repetición) hacen al maestro.</a:t>
            </a:r>
            <a:endParaRPr lang="es-CR" b="1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F5261FD-D5F7-3D4B-9CAA-EACAFDECA9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1819" y="2815996"/>
            <a:ext cx="3960430" cy="3059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9641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07899B3B-4800-754D-BDA5-CD8B9759D5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9072" y="3580710"/>
            <a:ext cx="4930666" cy="2807062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2CD0891-C884-7448-B2E7-EAC246FC3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/>
              <a:t>DevOps: Un problema cultural</a:t>
            </a:r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EC9C17EF-21CA-6646-BEC5-6D0FC98194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30204" y="1593176"/>
            <a:ext cx="4723153" cy="2456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988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CD0891-C884-7448-B2E7-EAC246FC3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/>
              <a:t>DevOps: Un problema cultural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4F8BAA4D-7773-A748-8F12-956CF56B84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R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A65B8032-6361-7749-894E-3EA6EC3224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441" y="1418371"/>
            <a:ext cx="5688725" cy="2787475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66930F35-E0F9-6845-AB9D-5C46408831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4799" y="3426988"/>
            <a:ext cx="5939001" cy="2884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5891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CD0891-C884-7448-B2E7-EAC246FC3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/>
              <a:t>DevOps: Un problema cultural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4F8BAA4D-7773-A748-8F12-956CF56B84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s-CR" sz="2400"/>
              <a:t>Mejorar la comunicación.</a:t>
            </a:r>
          </a:p>
          <a:p>
            <a:pPr lvl="1"/>
            <a:r>
              <a:rPr lang="es-CR" sz="2000"/>
              <a:t>Análisis de incidentes sin buscar culpables.</a:t>
            </a:r>
          </a:p>
          <a:p>
            <a:pPr lvl="1"/>
            <a:r>
              <a:rPr lang="es-CR" sz="2000"/>
              <a:t>Ser transparentes ante un fallo.</a:t>
            </a:r>
          </a:p>
          <a:p>
            <a:r>
              <a:rPr lang="es-CR" sz="2400"/>
              <a:t>Tratar a los otros como quisieramos ser tratados.</a:t>
            </a:r>
          </a:p>
          <a:p>
            <a:pPr lvl="1"/>
            <a:r>
              <a:rPr lang="es-CR" sz="2000"/>
              <a:t>Tener en los equipos gente de especialidades diferentes.</a:t>
            </a:r>
          </a:p>
          <a:p>
            <a:r>
              <a:rPr lang="es-CR" sz="2400"/>
              <a:t>Eliminar silos y tribus en pro de equipos independientes y multifuncionales.</a:t>
            </a:r>
          </a:p>
          <a:p>
            <a:r>
              <a:rPr lang="es-CR" sz="2400"/>
              <a:t>Mejora continua.</a:t>
            </a:r>
          </a:p>
          <a:p>
            <a:endParaRPr lang="es-CR" sz="2400"/>
          </a:p>
          <a:p>
            <a:pPr marL="0" indent="0">
              <a:buNone/>
            </a:pPr>
            <a:r>
              <a:rPr lang="es-CR" sz="2400" b="1" i="1"/>
              <a:t>“Organizations which design systems… are constrained to produce designs which are copies of the communication structures of these organizations.”</a:t>
            </a:r>
          </a:p>
          <a:p>
            <a:pPr algn="r">
              <a:buFontTx/>
              <a:buChar char="-"/>
            </a:pPr>
            <a:r>
              <a:rPr lang="es-CR" sz="2400"/>
              <a:t>Ley de Conway (Melvin Conway).</a:t>
            </a:r>
          </a:p>
          <a:p>
            <a:pPr algn="r">
              <a:buFontTx/>
              <a:buChar char="-"/>
            </a:pPr>
            <a:endParaRPr lang="es-CR" sz="2400"/>
          </a:p>
        </p:txBody>
      </p:sp>
    </p:spTree>
    <p:extLst>
      <p:ext uri="{BB962C8B-B14F-4D97-AF65-F5344CB8AC3E}">
        <p14:creationId xmlns:p14="http://schemas.microsoft.com/office/powerpoint/2010/main" val="161247677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7810</TotalTime>
  <Words>795</Words>
  <Application>Microsoft Macintosh PowerPoint</Application>
  <PresentationFormat>Panorámica</PresentationFormat>
  <Paragraphs>104</Paragraphs>
  <Slides>20</Slides>
  <Notes>2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Tema de Office</vt:lpstr>
      <vt:lpstr>Fundamentos de DevOps</vt:lpstr>
      <vt:lpstr>DevOps</vt:lpstr>
      <vt:lpstr>¿Que no es DevOps</vt:lpstr>
      <vt:lpstr>DevOps: The Three ways</vt:lpstr>
      <vt:lpstr>DevOps: The Three ways</vt:lpstr>
      <vt:lpstr>DevOps: The Three ways</vt:lpstr>
      <vt:lpstr>DevOps: Un problema cultural</vt:lpstr>
      <vt:lpstr>DevOps: Un problema cultural</vt:lpstr>
      <vt:lpstr>DevOps: Un problema cultural</vt:lpstr>
      <vt:lpstr>DevOps Foundations: CI/CD</vt:lpstr>
      <vt:lpstr>DevOps Foundations: CI/CD</vt:lpstr>
      <vt:lpstr>DevOps Foundations: CI/CD</vt:lpstr>
      <vt:lpstr>DevOps Foundations: CI/CD</vt:lpstr>
      <vt:lpstr>DevOps Foundations: Infrastructure as Code</vt:lpstr>
      <vt:lpstr>DevOps Foundations: DevSecOps</vt:lpstr>
      <vt:lpstr>DevOps Foundations: DevSecOps</vt:lpstr>
      <vt:lpstr>DevOps Foundations: Ingeniería de la Confiabilidad. </vt:lpstr>
      <vt:lpstr>DevOps Foundations: Ingeniería de la Confiabilidad. </vt:lpstr>
      <vt:lpstr>DevOps Foundations: Lean and Agile</vt:lpstr>
      <vt:lpstr>Iterativo vs Cascada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Fundamentos de DevOps</dc:title>
  <dc:creator>Guido Delgado</dc:creator>
  <cp:lastModifiedBy>Guido Delgado</cp:lastModifiedBy>
  <cp:revision>42</cp:revision>
  <dcterms:created xsi:type="dcterms:W3CDTF">2021-01-28T14:05:52Z</dcterms:created>
  <dcterms:modified xsi:type="dcterms:W3CDTF">2021-02-03T00:15:58Z</dcterms:modified>
</cp:coreProperties>
</file>